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0" r:id="rId5"/>
    <p:sldId id="261" r:id="rId6"/>
  </p:sldIdLst>
  <p:sldSz cx="12192000" cy="6858000"/>
  <p:notesSz cx="6858000" cy="9144000"/>
  <p:defaultTextStyle>
    <a:defPPr>
      <a:defRPr lang="fa-I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B6738-9099-42EB-9EFD-2268787838FA}" type="datetimeFigureOut">
              <a:rPr lang="fa-IR" smtClean="0"/>
              <a:t>1447/11/17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714BE-35D2-4523-BFA0-516E89381C1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21596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B6738-9099-42EB-9EFD-2268787838FA}" type="datetimeFigureOut">
              <a:rPr lang="fa-IR" smtClean="0"/>
              <a:t>1447/11/17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714BE-35D2-4523-BFA0-516E89381C1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52295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B6738-9099-42EB-9EFD-2268787838FA}" type="datetimeFigureOut">
              <a:rPr lang="fa-IR" smtClean="0"/>
              <a:t>1447/11/17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714BE-35D2-4523-BFA0-516E89381C19}" type="slidenum">
              <a:rPr lang="fa-IR" smtClean="0"/>
              <a:t>‹#›</a:t>
            </a:fld>
            <a:endParaRPr lang="fa-IR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41176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B6738-9099-42EB-9EFD-2268787838FA}" type="datetimeFigureOut">
              <a:rPr lang="fa-IR" smtClean="0"/>
              <a:t>1447/11/17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714BE-35D2-4523-BFA0-516E89381C1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652044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B6738-9099-42EB-9EFD-2268787838FA}" type="datetimeFigureOut">
              <a:rPr lang="fa-IR" smtClean="0"/>
              <a:t>1447/11/17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714BE-35D2-4523-BFA0-516E89381C19}" type="slidenum">
              <a:rPr lang="fa-IR" smtClean="0"/>
              <a:t>‹#›</a:t>
            </a:fld>
            <a:endParaRPr lang="fa-I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189265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B6738-9099-42EB-9EFD-2268787838FA}" type="datetimeFigureOut">
              <a:rPr lang="fa-IR" smtClean="0"/>
              <a:t>1447/11/17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714BE-35D2-4523-BFA0-516E89381C1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494373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B6738-9099-42EB-9EFD-2268787838FA}" type="datetimeFigureOut">
              <a:rPr lang="fa-IR" smtClean="0"/>
              <a:t>1447/11/17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714BE-35D2-4523-BFA0-516E89381C1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7595305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B6738-9099-42EB-9EFD-2268787838FA}" type="datetimeFigureOut">
              <a:rPr lang="fa-IR" smtClean="0"/>
              <a:t>1447/11/17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714BE-35D2-4523-BFA0-516E89381C1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84140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B6738-9099-42EB-9EFD-2268787838FA}" type="datetimeFigureOut">
              <a:rPr lang="fa-IR" smtClean="0"/>
              <a:t>1447/11/17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714BE-35D2-4523-BFA0-516E89381C1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05475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B6738-9099-42EB-9EFD-2268787838FA}" type="datetimeFigureOut">
              <a:rPr lang="fa-IR" smtClean="0"/>
              <a:t>1447/11/17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714BE-35D2-4523-BFA0-516E89381C1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7183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B6738-9099-42EB-9EFD-2268787838FA}" type="datetimeFigureOut">
              <a:rPr lang="fa-IR" smtClean="0"/>
              <a:t>1447/11/17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714BE-35D2-4523-BFA0-516E89381C1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67456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B6738-9099-42EB-9EFD-2268787838FA}" type="datetimeFigureOut">
              <a:rPr lang="fa-IR" smtClean="0"/>
              <a:t>1447/11/17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714BE-35D2-4523-BFA0-516E89381C1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47472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B6738-9099-42EB-9EFD-2268787838FA}" type="datetimeFigureOut">
              <a:rPr lang="fa-IR" smtClean="0"/>
              <a:t>1447/11/17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714BE-35D2-4523-BFA0-516E89381C1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03450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B6738-9099-42EB-9EFD-2268787838FA}" type="datetimeFigureOut">
              <a:rPr lang="fa-IR" smtClean="0"/>
              <a:t>1447/11/17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714BE-35D2-4523-BFA0-516E89381C1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11252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B6738-9099-42EB-9EFD-2268787838FA}" type="datetimeFigureOut">
              <a:rPr lang="fa-IR" smtClean="0"/>
              <a:t>1447/11/17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714BE-35D2-4523-BFA0-516E89381C1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85457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B6738-9099-42EB-9EFD-2268787838FA}" type="datetimeFigureOut">
              <a:rPr lang="fa-IR" smtClean="0"/>
              <a:t>1447/11/17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714BE-35D2-4523-BFA0-516E89381C1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362515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EB6738-9099-42EB-9EFD-2268787838FA}" type="datetimeFigureOut">
              <a:rPr lang="fa-IR" smtClean="0"/>
              <a:t>1447/11/17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41714BE-35D2-4523-BFA0-516E89381C1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64640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1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466291"/>
          </a:xfrm>
        </p:spPr>
        <p:txBody>
          <a:bodyPr/>
          <a:lstStyle/>
          <a:p>
            <a:pPr algn="l"/>
            <a:r>
              <a:rPr lang="en-US" dirty="0" smtClean="0"/>
              <a:t>news</a:t>
            </a:r>
            <a:endParaRPr lang="fa-I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3052293"/>
            <a:ext cx="7766936" cy="1584101"/>
          </a:xfrm>
        </p:spPr>
        <p:txBody>
          <a:bodyPr>
            <a:normAutofit fontScale="92500"/>
          </a:bodyPr>
          <a:lstStyle/>
          <a:p>
            <a:pPr algn="ctr"/>
            <a:r>
              <a:rPr lang="en-US" sz="9600" b="1" dirty="0" smtClean="0">
                <a:solidFill>
                  <a:srgbClr val="FF0000"/>
                </a:solidFill>
                <a:cs typeface="2  Davat" panose="00000400000000000000"/>
              </a:rPr>
              <a:t> </a:t>
            </a:r>
            <a:r>
              <a:rPr lang="fa-IR" sz="9600" b="1" dirty="0" smtClean="0">
                <a:solidFill>
                  <a:srgbClr val="FF0000"/>
                </a:solidFill>
                <a:cs typeface="2  Davat" panose="00000400000000000000"/>
              </a:rPr>
              <a:t>به نام خدا </a:t>
            </a:r>
            <a:endParaRPr lang="fa-IR" sz="9600" b="1" dirty="0">
              <a:solidFill>
                <a:srgbClr val="FF0000"/>
              </a:solidFill>
              <a:cs typeface="2  Davat" panose="0000040000000000000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3" r="14620"/>
          <a:stretch/>
        </p:blipFill>
        <p:spPr>
          <a:xfrm>
            <a:off x="8703264" y="1122363"/>
            <a:ext cx="1776548" cy="178117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143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380"/>
    </mc:Choice>
    <mc:Fallback>
      <p:transition spd="slow" advTm="81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991709"/>
          </a:xfrm>
        </p:spPr>
        <p:txBody>
          <a:bodyPr/>
          <a:lstStyle/>
          <a:p>
            <a:r>
              <a:rPr lang="en-US" dirty="0" smtClean="0"/>
              <a:t> News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449601"/>
            <a:ext cx="10515600" cy="3817513"/>
          </a:xfrm>
        </p:spPr>
        <p:txBody>
          <a:bodyPr/>
          <a:lstStyle/>
          <a:p>
            <a:pPr algn="r" rtl="1"/>
            <a:r>
              <a:rPr lang="fa-IR" sz="3600" b="1" dirty="0" smtClean="0">
                <a:solidFill>
                  <a:srgbClr val="FF0000"/>
                </a:solidFill>
                <a:cs typeface="2  Davat" panose="00000400000000000000"/>
              </a:rPr>
              <a:t>عنوان</a:t>
            </a:r>
            <a:r>
              <a:rPr lang="fa-IR" b="1" dirty="0" smtClean="0">
                <a:solidFill>
                  <a:srgbClr val="FF0000"/>
                </a:solidFill>
                <a:cs typeface="2  Davat" panose="00000400000000000000"/>
              </a:rPr>
              <a:t> </a:t>
            </a:r>
            <a:r>
              <a:rPr lang="fa-IR" sz="3200" b="1" dirty="0" smtClean="0">
                <a:solidFill>
                  <a:srgbClr val="FF0000"/>
                </a:solidFill>
                <a:cs typeface="2  Davat" panose="00000400000000000000"/>
              </a:rPr>
              <a:t>مطالعه:</a:t>
            </a:r>
            <a:endParaRPr lang="en-US" sz="3200" b="1" dirty="0" smtClean="0">
              <a:solidFill>
                <a:srgbClr val="FF0000"/>
              </a:solidFill>
              <a:cs typeface="2  Davat" panose="00000400000000000000"/>
            </a:endParaRPr>
          </a:p>
          <a:p>
            <a:r>
              <a:rPr lang="ar-SA" dirty="0"/>
              <a:t>بررسی تاثیر ایجاد خنده بر بازبودن راه­هوایی کودکان دارای تراکئوستومی بستری در بیمارستان­های منتخب تحت پوشش دانشگاه­های علوم پزشکی شهر تهران </a:t>
            </a:r>
            <a:endParaRPr lang="en-US" dirty="0" smtClean="0"/>
          </a:p>
          <a:p>
            <a:endParaRPr lang="en-US" dirty="0">
              <a:cs typeface="2  Davat" panose="00000400000000000000" pitchFamily="2" charset="-78"/>
            </a:endParaRPr>
          </a:p>
          <a:p>
            <a:endParaRPr lang="en-US" dirty="0" smtClean="0">
              <a:cs typeface="2  Davat" panose="00000400000000000000" pitchFamily="2" charset="-78"/>
            </a:endParaRPr>
          </a:p>
          <a:p>
            <a:endParaRPr lang="en-US" dirty="0">
              <a:cs typeface="2  Davat" panose="00000400000000000000" pitchFamily="2" charset="-78"/>
            </a:endParaRPr>
          </a:p>
          <a:p>
            <a:endParaRPr lang="en-US" dirty="0" smtClean="0">
              <a:cs typeface="2  Davat" panose="00000400000000000000" pitchFamily="2" charset="-78"/>
            </a:endParaRPr>
          </a:p>
          <a:p>
            <a:endParaRPr lang="en-US" dirty="0">
              <a:cs typeface="2  Davat" panose="00000400000000000000" pitchFamily="2" charset="-78"/>
            </a:endParaRPr>
          </a:p>
          <a:p>
            <a:pPr algn="l" rtl="0"/>
            <a:r>
              <a:rPr lang="en-US" dirty="0" smtClean="0">
                <a:cs typeface="2  Davat" panose="00000400000000000000" pitchFamily="2" charset="-78"/>
              </a:rPr>
              <a:t>NM. SBMU. Pediatric Nursing Department</a:t>
            </a:r>
          </a:p>
          <a:p>
            <a:pPr algn="r" rtl="1"/>
            <a:endParaRPr lang="fa-IR" dirty="0" smtClean="0">
              <a:cs typeface="2  Davat" panose="00000400000000000000" pitchFamily="2" charset="-78"/>
            </a:endParaRPr>
          </a:p>
          <a:p>
            <a:pPr algn="r" rtl="1"/>
            <a:endParaRPr lang="fa-IR" dirty="0">
              <a:cs typeface="2  Davat" panose="00000400000000000000" pitchFamily="2" charset="-78"/>
            </a:endParaRPr>
          </a:p>
          <a:p>
            <a:pPr algn="r" rtl="1"/>
            <a:endParaRPr lang="fa-IR" dirty="0" smtClean="0">
              <a:cs typeface="2  Davat" panose="00000400000000000000" pitchFamily="2" charset="-78"/>
            </a:endParaRPr>
          </a:p>
          <a:p>
            <a:pPr algn="r" rtl="1"/>
            <a:endParaRPr lang="fa-IR" dirty="0">
              <a:cs typeface="2  Davat" panose="00000400000000000000" pitchFamily="2" charset="-78"/>
            </a:endParaRPr>
          </a:p>
          <a:p>
            <a:pPr algn="r" rtl="1"/>
            <a:endParaRPr lang="fa-IR" dirty="0" smtClean="0">
              <a:cs typeface="2  Davat" panose="00000400000000000000" pitchFamily="2" charset="-78"/>
            </a:endParaRPr>
          </a:p>
          <a:p>
            <a:pPr algn="r" rtl="1"/>
            <a:endParaRPr lang="fa-IR" dirty="0">
              <a:cs typeface="2  Davat" panose="00000400000000000000" pitchFamily="2" charset="-78"/>
            </a:endParaRPr>
          </a:p>
          <a:p>
            <a:pPr algn="r" rtl="1"/>
            <a:endParaRPr lang="fa-IR" dirty="0" smtClean="0">
              <a:cs typeface="2  Davat" panose="00000400000000000000" pitchFamily="2" charset="-78"/>
            </a:endParaRPr>
          </a:p>
          <a:p>
            <a:pPr algn="r" rtl="1"/>
            <a:endParaRPr lang="fa-IR" dirty="0" smtClean="0">
              <a:cs typeface="2  Davat" panose="00000400000000000000" pitchFamily="2" charset="-78"/>
            </a:endParaRPr>
          </a:p>
          <a:p>
            <a:pPr algn="r" rtl="1"/>
            <a:endParaRPr lang="fa-I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3" r="14620"/>
          <a:stretch/>
        </p:blipFill>
        <p:spPr>
          <a:xfrm>
            <a:off x="9411602" y="272357"/>
            <a:ext cx="1776548" cy="1781175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198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456"/>
    </mc:Choice>
    <mc:Fallback>
      <p:transition spd="slow" advTm="26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991709"/>
          </a:xfrm>
        </p:spPr>
        <p:txBody>
          <a:bodyPr/>
          <a:lstStyle/>
          <a:p>
            <a:r>
              <a:rPr lang="en-US" dirty="0" smtClean="0"/>
              <a:t> News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449601"/>
            <a:ext cx="10515600" cy="3817513"/>
          </a:xfrm>
        </p:spPr>
        <p:txBody>
          <a:bodyPr>
            <a:normAutofit fontScale="55000" lnSpcReduction="20000"/>
          </a:bodyPr>
          <a:lstStyle/>
          <a:p>
            <a:pPr algn="r" rtl="1"/>
            <a:r>
              <a:rPr lang="fa-IR" sz="4600" b="1" dirty="0" smtClean="0">
                <a:solidFill>
                  <a:srgbClr val="FF0000"/>
                </a:solidFill>
                <a:cs typeface="2  Davat" panose="00000400000000000000"/>
              </a:rPr>
              <a:t>هدف و اهداف کار بردی</a:t>
            </a:r>
            <a:endParaRPr lang="en-US" sz="4600" b="1" dirty="0" smtClean="0">
              <a:solidFill>
                <a:srgbClr val="FF0000"/>
              </a:solidFill>
              <a:cs typeface="2  Davat" panose="00000400000000000000"/>
            </a:endParaRPr>
          </a:p>
          <a:p>
            <a:r>
              <a:rPr lang="fa-IR" sz="4000" dirty="0"/>
              <a:t>تعیین تاثیر ایجاد خنده بر بازبودن راه­هوایی کودکان دارای تراکئوستومی و بستری در بیمارستان­های منتخب تحت پوشش دانشگاه­های علوم پزشکی شهر تهران</a:t>
            </a:r>
            <a:endParaRPr lang="en-US" sz="4000" dirty="0"/>
          </a:p>
          <a:p>
            <a:pPr algn="r" rtl="1"/>
            <a:endParaRPr lang="fa-IR" dirty="0" smtClean="0">
              <a:cs typeface="2  Davat" panose="00000400000000000000" pitchFamily="2" charset="-78"/>
            </a:endParaRPr>
          </a:p>
          <a:p>
            <a:pPr algn="r" rtl="1"/>
            <a:endParaRPr lang="fa-IR" dirty="0">
              <a:cs typeface="2  Davat" panose="00000400000000000000" pitchFamily="2" charset="-78"/>
            </a:endParaRPr>
          </a:p>
          <a:p>
            <a:pPr algn="r" rtl="1"/>
            <a:endParaRPr lang="fa-IR" dirty="0" smtClean="0">
              <a:cs typeface="2  Davat" panose="00000400000000000000" pitchFamily="2" charset="-78"/>
            </a:endParaRPr>
          </a:p>
          <a:p>
            <a:pPr algn="r" rtl="1"/>
            <a:r>
              <a:rPr lang="fa-IR" sz="3200" dirty="0">
                <a:solidFill>
                  <a:srgbClr val="FF0000"/>
                </a:solidFill>
                <a:cs typeface="2  Davat" panose="00000400000000000000" pitchFamily="2" charset="-78"/>
              </a:rPr>
              <a:t> </a:t>
            </a:r>
            <a:r>
              <a:rPr lang="fa-IR" sz="5100" b="1" dirty="0" smtClean="0">
                <a:solidFill>
                  <a:srgbClr val="FF0000"/>
                </a:solidFill>
                <a:cs typeface="2  Davat" panose="00000400000000000000" pitchFamily="2" charset="-78"/>
              </a:rPr>
              <a:t>همکاران تحقیق</a:t>
            </a:r>
            <a:endParaRPr lang="en-US" sz="5100" b="1" dirty="0" smtClean="0">
              <a:solidFill>
                <a:srgbClr val="FF0000"/>
              </a:solidFill>
              <a:cs typeface="2  Davat" panose="00000400000000000000" pitchFamily="2" charset="-78"/>
            </a:endParaRPr>
          </a:p>
          <a:p>
            <a:pPr algn="r" rtl="1"/>
            <a:endParaRPr lang="en-US" sz="3200" b="1" dirty="0" smtClean="0">
              <a:solidFill>
                <a:srgbClr val="FF0000"/>
              </a:solidFill>
              <a:cs typeface="2  Davat" panose="00000400000000000000" pitchFamily="2" charset="-78"/>
            </a:endParaRPr>
          </a:p>
          <a:p>
            <a:pPr algn="r" rtl="1"/>
            <a:endParaRPr lang="en-US" sz="3200" b="1" dirty="0">
              <a:solidFill>
                <a:srgbClr val="FF0000"/>
              </a:solidFill>
              <a:cs typeface="2  Davat" panose="00000400000000000000" pitchFamily="2" charset="-78"/>
            </a:endParaRPr>
          </a:p>
          <a:p>
            <a:pPr algn="l" rtl="0"/>
            <a:r>
              <a:rPr lang="en-US" sz="2300" dirty="0">
                <a:cs typeface="2  Davat" panose="00000400000000000000" pitchFamily="2" charset="-78"/>
              </a:rPr>
              <a:t>NM. SBMU. Pediatric Nursing Department</a:t>
            </a:r>
          </a:p>
          <a:p>
            <a:pPr algn="r" rtl="1"/>
            <a:r>
              <a:rPr lang="fa-IR" sz="3200" b="1" dirty="0" smtClean="0">
                <a:solidFill>
                  <a:srgbClr val="FF0000"/>
                </a:solidFill>
                <a:cs typeface="2  Davat" panose="00000400000000000000" pitchFamily="2" charset="-78"/>
              </a:rPr>
              <a:t> </a:t>
            </a:r>
            <a:endParaRPr lang="fa-IR" sz="3200" b="1" dirty="0">
              <a:solidFill>
                <a:srgbClr val="FF0000"/>
              </a:solidFill>
              <a:cs typeface="2  Davat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3" r="14620"/>
          <a:stretch/>
        </p:blipFill>
        <p:spPr>
          <a:xfrm>
            <a:off x="9411602" y="272357"/>
            <a:ext cx="1776548" cy="178117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112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892"/>
    </mc:Choice>
    <mc:Fallback>
      <p:transition spd="slow" advTm="44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991709"/>
          </a:xfrm>
        </p:spPr>
        <p:txBody>
          <a:bodyPr/>
          <a:lstStyle/>
          <a:p>
            <a:r>
              <a:rPr lang="en-US" dirty="0" smtClean="0"/>
              <a:t> News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591" y="2449602"/>
            <a:ext cx="10515600" cy="3817513"/>
          </a:xfrm>
        </p:spPr>
        <p:txBody>
          <a:bodyPr/>
          <a:lstStyle/>
          <a:p>
            <a:pPr algn="r" rtl="1"/>
            <a:r>
              <a:rPr lang="fa-IR" sz="3200" b="1" dirty="0" smtClean="0">
                <a:solidFill>
                  <a:srgbClr val="FF0000"/>
                </a:solidFill>
                <a:cs typeface="2  Davat" panose="00000400000000000000" pitchFamily="2" charset="-78"/>
              </a:rPr>
              <a:t>روش کار و محل اجرای پژوهش</a:t>
            </a:r>
            <a:endParaRPr lang="en-US" sz="3200" b="1" dirty="0" smtClean="0">
              <a:solidFill>
                <a:srgbClr val="FF0000"/>
              </a:solidFill>
              <a:cs typeface="2  Davat" panose="00000400000000000000" pitchFamily="2" charset="-78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fa-IR" dirty="0"/>
              <a:t>پس از اخذ مجوزهای لازم و رضایت </a:t>
            </a:r>
            <a:r>
              <a:rPr lang="fa-IR" dirty="0" smtClean="0"/>
              <a:t>از </a:t>
            </a:r>
            <a:r>
              <a:rPr lang="fa-IR" dirty="0"/>
              <a:t>والدین، کودکان دارای تراکئوستومی 6 تا 12 سال (80 نفر) </a:t>
            </a:r>
            <a:r>
              <a:rPr lang="ar-SA" dirty="0" smtClean="0"/>
              <a:t>به </a:t>
            </a:r>
            <a:r>
              <a:rPr lang="ar-SA" dirty="0"/>
              <a:t>صورت در دسترس وارد مطالعه شدند. سپس به صورت تصادفی به دو گروه مداخله و کنترل تخصیص پیدا کردند. گروه مداخله روزانه دو نوبت و طی دو روز متوالی و هر نوبت 15 دقیقه، مداخله خنده را توسط مشاهده انیمیشن خنده­دار و ارتباط همزمان با عروسک نمایشی دریافت کردند. برای هر دو گروه سنجش متغیرهای بازبودن راه­هوایی مشتمل بر </a:t>
            </a:r>
            <a:r>
              <a:rPr lang="en-US" dirty="0"/>
              <a:t>O</a:t>
            </a:r>
            <a:r>
              <a:rPr lang="en-US" baseline="-25000" dirty="0"/>
              <a:t>2</a:t>
            </a:r>
            <a:r>
              <a:rPr lang="en-US" dirty="0"/>
              <a:t>sat</a:t>
            </a:r>
            <a:r>
              <a:rPr lang="fa-IR" dirty="0"/>
              <a:t>، تعداد تنفس و تعداد دفعات ساکشن </a:t>
            </a:r>
            <a:r>
              <a:rPr lang="ar-SA" dirty="0"/>
              <a:t>در طی دو روز متوالی و روزانه 3 نوبت صورت گرفت. </a:t>
            </a:r>
            <a:r>
              <a:rPr lang="fa-IR" dirty="0"/>
              <a:t>برای تجزیه و تحلیل داده­ها </a:t>
            </a:r>
            <a:r>
              <a:rPr lang="fa-IR" dirty="0" smtClean="0"/>
              <a:t>از </a:t>
            </a:r>
            <a:r>
              <a:rPr lang="fa-IR" dirty="0"/>
              <a:t>نسخه 19 نرم­افزار </a:t>
            </a:r>
            <a:r>
              <a:rPr lang="en-US" dirty="0"/>
              <a:t>SPSS </a:t>
            </a:r>
            <a:r>
              <a:rPr lang="fa-IR" dirty="0"/>
              <a:t>استفاده </a:t>
            </a:r>
            <a:r>
              <a:rPr lang="fa-IR" dirty="0" smtClean="0"/>
              <a:t>گردید. در بیمارستان های علی اصغر و مرکز طبی کودکان مطالعه انجام شد.</a:t>
            </a:r>
            <a:endParaRPr lang="en-US" dirty="0" smtClean="0"/>
          </a:p>
          <a:p>
            <a:pPr algn="l" rtl="0">
              <a:buFont typeface="Courier New" panose="02070309020205020404" pitchFamily="49" charset="0"/>
              <a:buChar char="o"/>
            </a:pPr>
            <a:r>
              <a:rPr lang="en-US" dirty="0">
                <a:cs typeface="2  Davat" panose="00000400000000000000" pitchFamily="2" charset="-78"/>
              </a:rPr>
              <a:t>NM. SBMU. Pediatric Nursing Department</a:t>
            </a:r>
          </a:p>
          <a:p>
            <a:pPr algn="l" rtl="0">
              <a:buFont typeface="Courier New" panose="02070309020205020404" pitchFamily="49" charset="0"/>
              <a:buChar char="o"/>
            </a:pPr>
            <a:endParaRPr lang="en-US" dirty="0" smtClean="0">
              <a:cs typeface="2  Davat" panose="00000400000000000000" pitchFamily="2" charset="-78"/>
            </a:endParaRPr>
          </a:p>
          <a:p>
            <a:pPr algn="r" rtl="1"/>
            <a:endParaRPr lang="en-US" dirty="0">
              <a:cs typeface="2  Davat" panose="00000400000000000000" pitchFamily="2" charset="-78"/>
            </a:endParaRPr>
          </a:p>
          <a:p>
            <a:pPr algn="r" rtl="1"/>
            <a:endParaRPr lang="fa-IR" dirty="0">
              <a:cs typeface="2  Davat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3" r="14620"/>
          <a:stretch/>
        </p:blipFill>
        <p:spPr>
          <a:xfrm>
            <a:off x="9411602" y="272357"/>
            <a:ext cx="1776548" cy="178117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722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864"/>
    </mc:Choice>
    <mc:Fallback>
      <p:transition spd="slow" advTm="106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991709"/>
          </a:xfrm>
        </p:spPr>
        <p:txBody>
          <a:bodyPr/>
          <a:lstStyle/>
          <a:p>
            <a:r>
              <a:rPr lang="en-US" dirty="0" smtClean="0"/>
              <a:t> News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449601"/>
            <a:ext cx="10515600" cy="3817513"/>
          </a:xfrm>
        </p:spPr>
        <p:txBody>
          <a:bodyPr>
            <a:normAutofit fontScale="85000" lnSpcReduction="10000"/>
          </a:bodyPr>
          <a:lstStyle/>
          <a:p>
            <a:pPr algn="r" rtl="1"/>
            <a:r>
              <a:rPr lang="fa-IR" sz="3200" b="1" dirty="0" smtClean="0">
                <a:solidFill>
                  <a:srgbClr val="FF0000"/>
                </a:solidFill>
                <a:cs typeface="2  Davat" panose="00000400000000000000" pitchFamily="2" charset="-78"/>
              </a:rPr>
              <a:t>نتایج مطالعه برای جامعه هدف و پاسخگویی به نیاز های جامعه</a:t>
            </a:r>
            <a:endParaRPr lang="en-US" sz="3200" b="1" dirty="0" smtClean="0">
              <a:solidFill>
                <a:srgbClr val="FF0000"/>
              </a:solidFill>
              <a:cs typeface="2  Davat" panose="00000400000000000000" pitchFamily="2" charset="-78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fa-IR" dirty="0"/>
              <a:t>بیشتر مشارکت­کنندگان در هر دو گروه پسر (8/63 درصد) بودند. بیشترین علت بستری کودکان بیماری­های تنفسی بود (75 درصد) و بیشتر کودکان (8/88 درصد) تنفس خودبه­خودی و بدون نیاز به دستگاه ونتیلاتور داشتند. میزان </a:t>
            </a:r>
            <a:r>
              <a:rPr lang="en-US" dirty="0"/>
              <a:t>O</a:t>
            </a:r>
            <a:r>
              <a:rPr lang="en-US" baseline="-25000" dirty="0"/>
              <a:t>2</a:t>
            </a:r>
            <a:r>
              <a:rPr lang="en-US" dirty="0"/>
              <a:t>sat</a:t>
            </a:r>
            <a:r>
              <a:rPr lang="fa-IR" dirty="0"/>
              <a:t> در گروه مداخله نسبت به گروه کنترل، در دو نوبت (پنجم و ششم) به طور معناداری بیشتر بود (05/0&gt;</a:t>
            </a:r>
            <a:r>
              <a:rPr lang="en-US" dirty="0"/>
              <a:t>p</a:t>
            </a:r>
            <a:r>
              <a:rPr lang="fa-IR" dirty="0"/>
              <a:t>). دو گروه از نظر تعداد تنفس در تمام نوبت­های بررسی اختلاف معنادار آماری داشتند (05/0&gt;</a:t>
            </a:r>
            <a:r>
              <a:rPr lang="en-US" dirty="0"/>
              <a:t>p</a:t>
            </a:r>
            <a:r>
              <a:rPr lang="fa-IR" dirty="0"/>
              <a:t>). دو گروه از نظر تعداد دفعات انجام ساکشن در نوبت اول تا نوبت پنجم، تفاوت معناداری نداشتند (05/0&lt;</a:t>
            </a:r>
            <a:r>
              <a:rPr lang="en-US" dirty="0"/>
              <a:t>p</a:t>
            </a:r>
            <a:r>
              <a:rPr lang="fa-IR" dirty="0"/>
              <a:t>). اما در نوبت ششم، تعداد دفعات انجام ساکشن در گروه مداخله به طور معناداری کمتر از گروه کنترل بود (05/0&gt;</a:t>
            </a:r>
            <a:r>
              <a:rPr lang="en-US" dirty="0"/>
              <a:t>p</a:t>
            </a:r>
            <a:r>
              <a:rPr lang="fa-IR" dirty="0" smtClean="0"/>
              <a:t>).</a:t>
            </a:r>
            <a:endParaRPr lang="en-US" dirty="0" smtClean="0"/>
          </a:p>
          <a:p>
            <a:pPr>
              <a:buFont typeface="Courier New" panose="02070309020205020404" pitchFamily="49" charset="0"/>
              <a:buChar char="o"/>
            </a:pPr>
            <a:endParaRPr lang="en-US" dirty="0">
              <a:cs typeface="2  Davat" panose="00000400000000000000" pitchFamily="2" charset="-78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fa-IR" dirty="0">
                <a:solidFill>
                  <a:srgbClr val="FF0000"/>
                </a:solidFill>
              </a:rPr>
              <a:t>ایجاد خنده در بازبودن راه هوایی کودکان دارای تراکئوستومی بستری در بیمارستان تاثیر چشمگیری دارد. نتایج مطالعه حاضر، بر مراقبت غیرتهاجمی از راه­هوایی کودکان دارای تراکئوستومی تاکید دارد. این کودکان به دلیل عدم توانایی در برقراری ارتباط کلامی و کاهش تحریک حسی به دلیل بستری در بیمارستان، می­توانند از مزایای خندیدن، هم با اهداف درمانی و هم با اهداف حمایتی، بهره ببرند</a:t>
            </a:r>
            <a:r>
              <a:rPr lang="fa-IR" dirty="0" smtClean="0">
                <a:solidFill>
                  <a:srgbClr val="FF0000"/>
                </a:solidFill>
              </a:rPr>
              <a:t>.</a:t>
            </a:r>
            <a:endParaRPr lang="en-US" dirty="0" smtClean="0">
              <a:solidFill>
                <a:srgbClr val="FF0000"/>
              </a:solidFill>
            </a:endParaRPr>
          </a:p>
          <a:p>
            <a:pPr algn="l" rtl="0">
              <a:buFont typeface="Courier New" panose="02070309020205020404" pitchFamily="49" charset="0"/>
              <a:buChar char="o"/>
            </a:pPr>
            <a:r>
              <a:rPr lang="en-US" dirty="0">
                <a:cs typeface="2  Davat" panose="00000400000000000000" pitchFamily="2" charset="-78"/>
              </a:rPr>
              <a:t>NM. SBMU. Pediatric Nursing Department</a:t>
            </a:r>
          </a:p>
          <a:p>
            <a:pPr algn="l" rtl="0">
              <a:buFont typeface="Courier New" panose="02070309020205020404" pitchFamily="49" charset="0"/>
              <a:buChar char="o"/>
            </a:pPr>
            <a:endParaRPr lang="en-US" dirty="0">
              <a:solidFill>
                <a:srgbClr val="FF0000"/>
              </a:solidFill>
            </a:endParaRPr>
          </a:p>
          <a:p>
            <a:endParaRPr lang="fa-IR" dirty="0">
              <a:cs typeface="2  Davat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3" r="14620"/>
          <a:stretch/>
        </p:blipFill>
        <p:spPr>
          <a:xfrm>
            <a:off x="9411602" y="272357"/>
            <a:ext cx="1776548" cy="178117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670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671"/>
    </mc:Choice>
    <mc:Fallback>
      <p:transition spd="slow" advTm="166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129</TotalTime>
  <Words>445</Words>
  <Application>Microsoft Office PowerPoint</Application>
  <PresentationFormat>Widescreen</PresentationFormat>
  <Paragraphs>40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2  Davat</vt:lpstr>
      <vt:lpstr>Arial</vt:lpstr>
      <vt:lpstr>Courier New</vt:lpstr>
      <vt:lpstr>Tahoma</vt:lpstr>
      <vt:lpstr>Trebuchet MS</vt:lpstr>
      <vt:lpstr>Wingdings 3</vt:lpstr>
      <vt:lpstr>Facet</vt:lpstr>
      <vt:lpstr>news</vt:lpstr>
      <vt:lpstr> News</vt:lpstr>
      <vt:lpstr> News</vt:lpstr>
      <vt:lpstr> News</vt:lpstr>
      <vt:lpstr> News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news</dc:title>
  <dc:creator>manijeh nourian</dc:creator>
  <cp:lastModifiedBy>Anita-Computer</cp:lastModifiedBy>
  <cp:revision>7</cp:revision>
  <dcterms:created xsi:type="dcterms:W3CDTF">2026-05-02T08:04:20Z</dcterms:created>
  <dcterms:modified xsi:type="dcterms:W3CDTF">2026-05-03T17:25:37Z</dcterms:modified>
</cp:coreProperties>
</file>